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8" r:id="rId3"/>
    <p:sldId id="262" r:id="rId4"/>
    <p:sldId id="273" r:id="rId5"/>
    <p:sldId id="297" r:id="rId6"/>
    <p:sldId id="276" r:id="rId7"/>
    <p:sldId id="303" r:id="rId8"/>
    <p:sldId id="307" r:id="rId9"/>
    <p:sldId id="306" r:id="rId10"/>
    <p:sldId id="299" r:id="rId11"/>
    <p:sldId id="308" r:id="rId12"/>
    <p:sldId id="309" r:id="rId13"/>
    <p:sldId id="310" r:id="rId14"/>
    <p:sldId id="311" r:id="rId15"/>
    <p:sldId id="267" r:id="rId16"/>
    <p:sldId id="269" r:id="rId17"/>
  </p:sldIdLst>
  <p:sldSz cx="9144000" cy="5143500" type="screen16x9"/>
  <p:notesSz cx="6858000" cy="9144000"/>
  <p:embeddedFontLst>
    <p:embeddedFont>
      <p:font typeface="Advent Pro Light" panose="020B0604020202020204" charset="0"/>
      <p:regular r:id="rId19"/>
      <p:bold r:id="rId20"/>
    </p:embeddedFont>
    <p:embeddedFont>
      <p:font typeface="Anton" pitchFamily="2" charset="0"/>
      <p:regular r:id="rId21"/>
    </p:embeddedFont>
    <p:embeddedFont>
      <p:font typeface="Fira Sans Condensed Light" panose="020B0403050000020004" pitchFamily="34" charset="0"/>
      <p:regular r:id="rId22"/>
      <p:bold r:id="rId23"/>
      <p:italic r:id="rId24"/>
      <p:boldItalic r:id="rId25"/>
    </p:embeddedFont>
    <p:embeddedFont>
      <p:font typeface="Rajdhani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BFB9AA-ADD5-46FC-9152-1F8E11207376}">
  <a:tblStyle styleId="{1ABFB9AA-ADD5-46FC-9152-1F8E11207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3161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034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2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521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098bb5640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098bb5640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60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40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319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0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4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iqsels.com/en/public-domain-photo-jzcuu" TargetMode="Externa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63076" y="645042"/>
            <a:ext cx="4393365" cy="2034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dirty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Rajdhani"/>
                <a:ea typeface="Rajdhani"/>
                <a:cs typeface="Rajdhani"/>
                <a:sym typeface="Rajdhani"/>
              </a:rPr>
              <a:t>3 base project</a:t>
            </a:r>
            <a:br>
              <a:rPr lang="en-US" sz="4000" dirty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Rajdhani"/>
                <a:ea typeface="Rajdhani"/>
                <a:cs typeface="Rajdhani"/>
                <a:sym typeface="Rajdhani"/>
              </a:rPr>
            </a:br>
            <a:r>
              <a:rPr lang="en-US" sz="4000" dirty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Rajdhani"/>
                <a:ea typeface="Rajdhani"/>
                <a:cs typeface="Rajdhani"/>
                <a:sym typeface="Rajdhani"/>
              </a:rPr>
              <a:t>Traffic light circuit design</a:t>
            </a:r>
            <a:endParaRPr lang="vi-VN" sz="4000" dirty="0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592" r="17592"/>
          <a:stretch/>
        </p:blipFill>
        <p:spPr>
          <a:xfrm>
            <a:off x="5791200" y="907827"/>
            <a:ext cx="3089724" cy="3169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6B3CC4-5E22-A35F-1718-72ED0A17C318}"/>
              </a:ext>
            </a:extLst>
          </p:cNvPr>
          <p:cNvSpPr txBox="1"/>
          <p:nvPr/>
        </p:nvSpPr>
        <p:spPr>
          <a:xfrm>
            <a:off x="694753" y="3104706"/>
            <a:ext cx="353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F3F3"/>
                </a:solidFill>
              </a:rPr>
              <a:t>Students perform : Tran Van Thanh</a:t>
            </a:r>
          </a:p>
          <a:p>
            <a:r>
              <a:rPr lang="en-US" dirty="0">
                <a:solidFill>
                  <a:srgbClr val="F3F3F3"/>
                </a:solidFill>
              </a:rPr>
              <a:t>Class: 20CE</a:t>
            </a:r>
          </a:p>
          <a:p>
            <a:r>
              <a:rPr lang="en-US" dirty="0">
                <a:solidFill>
                  <a:srgbClr val="F3F3F3"/>
                </a:solidFill>
              </a:rPr>
              <a:t>Instructor: TS. Nguyen Vu Anh Quang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68807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Algorithm flowchart</a:t>
            </a:r>
            <a:endParaRPr lang="vi-VN" sz="5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44586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</a:t>
            </a:r>
            <a:r>
              <a:rPr lang="en-US" dirty="0"/>
              <a:t>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8672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3FCEE1-AB56-A6A3-3BA4-04D81AAE11F8}"/>
              </a:ext>
            </a:extLst>
          </p:cNvPr>
          <p:cNvGrpSpPr/>
          <p:nvPr/>
        </p:nvGrpSpPr>
        <p:grpSpPr>
          <a:xfrm>
            <a:off x="2202180" y="743495"/>
            <a:ext cx="5204460" cy="3897085"/>
            <a:chOff x="0" y="-3808"/>
            <a:chExt cx="4625340" cy="45453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9148CA-B91E-E325-CF38-82C603BE7815}"/>
                </a:ext>
              </a:extLst>
            </p:cNvPr>
            <p:cNvSpPr/>
            <p:nvPr/>
          </p:nvSpPr>
          <p:spPr>
            <a:xfrm>
              <a:off x="434340" y="0"/>
              <a:ext cx="1409700" cy="40386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Bắt đầu</a:t>
              </a:r>
              <a:endPara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8D3C7B-3BDD-AA64-F5F4-5F683055BB00}"/>
                </a:ext>
              </a:extLst>
            </p:cNvPr>
            <p:cNvSpPr/>
            <p:nvPr/>
          </p:nvSpPr>
          <p:spPr>
            <a:xfrm>
              <a:off x="434340" y="640080"/>
              <a:ext cx="1409700" cy="609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Đọc thời gian từ RTC DS1307</a:t>
              </a:r>
              <a:endPara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6FF724-076E-6C37-A0A1-C83924DAB4BA}"/>
                </a:ext>
              </a:extLst>
            </p:cNvPr>
            <p:cNvSpPr/>
            <p:nvPr/>
          </p:nvSpPr>
          <p:spPr>
            <a:xfrm>
              <a:off x="10287" y="1485900"/>
              <a:ext cx="2286000" cy="3352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3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Check the time</a:t>
              </a:r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55ABCE22-F652-AF9F-4805-8390DD128CA2}"/>
                </a:ext>
              </a:extLst>
            </p:cNvPr>
            <p:cNvSpPr/>
            <p:nvPr/>
          </p:nvSpPr>
          <p:spPr>
            <a:xfrm>
              <a:off x="0" y="2251710"/>
              <a:ext cx="2286000" cy="727710"/>
            </a:xfrm>
            <a:prstGeom prst="flowChartDecision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Time = 23h - 4h</a:t>
              </a:r>
              <a:endPara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288751AB-45D5-35FC-2F23-F33375394FC9}"/>
                </a:ext>
              </a:extLst>
            </p:cNvPr>
            <p:cNvSpPr/>
            <p:nvPr/>
          </p:nvSpPr>
          <p:spPr>
            <a:xfrm>
              <a:off x="0" y="3364230"/>
              <a:ext cx="2286000" cy="727710"/>
            </a:xfrm>
            <a:prstGeom prst="flowChartDecision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Time</a:t>
              </a: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= 5h - 22h</a:t>
              </a:r>
              <a:endPara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58A41E-6BA9-6C04-386F-746EF0C01D93}"/>
                </a:ext>
              </a:extLst>
            </p:cNvPr>
            <p:cNvSpPr/>
            <p:nvPr/>
          </p:nvSpPr>
          <p:spPr>
            <a:xfrm>
              <a:off x="2735580" y="2438400"/>
              <a:ext cx="1623060" cy="3352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Night mode</a:t>
              </a:r>
              <a:endPara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F31AA7-8458-EDD9-D3DB-2D2A6C05FC01}"/>
                </a:ext>
              </a:extLst>
            </p:cNvPr>
            <p:cNvSpPr/>
            <p:nvPr/>
          </p:nvSpPr>
          <p:spPr>
            <a:xfrm>
              <a:off x="2735580" y="3558540"/>
              <a:ext cx="1623060" cy="3352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Day mode</a:t>
              </a:r>
              <a:endPara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343D19-43A0-F620-0F79-8846B3DBDE50}"/>
                </a:ext>
              </a:extLst>
            </p:cNvPr>
            <p:cNvCxnSpPr/>
            <p:nvPr/>
          </p:nvCxnSpPr>
          <p:spPr>
            <a:xfrm>
              <a:off x="1143000" y="403860"/>
              <a:ext cx="0" cy="23622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F7DB2F-3838-5D12-7AE6-41C481025ECE}"/>
                </a:ext>
              </a:extLst>
            </p:cNvPr>
            <p:cNvCxnSpPr/>
            <p:nvPr/>
          </p:nvCxnSpPr>
          <p:spPr>
            <a:xfrm>
              <a:off x="1143000" y="1249680"/>
              <a:ext cx="0" cy="23622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9004E7-B2BA-EC13-CDB4-411CC24D1300}"/>
                </a:ext>
              </a:extLst>
            </p:cNvPr>
            <p:cNvCxnSpPr/>
            <p:nvPr/>
          </p:nvCxnSpPr>
          <p:spPr>
            <a:xfrm>
              <a:off x="1143000" y="1821180"/>
              <a:ext cx="0" cy="43053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D53FC6D-33F6-6234-F61B-02F00FDFEE0E}"/>
                </a:ext>
              </a:extLst>
            </p:cNvPr>
            <p:cNvCxnSpPr/>
            <p:nvPr/>
          </p:nvCxnSpPr>
          <p:spPr>
            <a:xfrm>
              <a:off x="1143000" y="2979420"/>
              <a:ext cx="0" cy="384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AD5115-4253-9BB1-40C3-291C06A306AB}"/>
                </a:ext>
              </a:extLst>
            </p:cNvPr>
            <p:cNvCxnSpPr/>
            <p:nvPr/>
          </p:nvCxnSpPr>
          <p:spPr>
            <a:xfrm>
              <a:off x="2286000" y="3726180"/>
              <a:ext cx="4495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21FA16-6561-62B0-2E14-0C55CA74D15C}"/>
                </a:ext>
              </a:extLst>
            </p:cNvPr>
            <p:cNvCxnSpPr/>
            <p:nvPr/>
          </p:nvCxnSpPr>
          <p:spPr>
            <a:xfrm>
              <a:off x="2286000" y="2613660"/>
              <a:ext cx="44958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CADE40-7C99-C1EB-B4B8-B0DBD45A45FA}"/>
                </a:ext>
              </a:extLst>
            </p:cNvPr>
            <p:cNvCxnSpPr/>
            <p:nvPr/>
          </p:nvCxnSpPr>
          <p:spPr>
            <a:xfrm>
              <a:off x="1143000" y="4091940"/>
              <a:ext cx="0" cy="4495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3D44AD-75D0-8587-7174-299A7A4A84C9}"/>
                </a:ext>
              </a:extLst>
            </p:cNvPr>
            <p:cNvCxnSpPr/>
            <p:nvPr/>
          </p:nvCxnSpPr>
          <p:spPr>
            <a:xfrm>
              <a:off x="1143000" y="4541520"/>
              <a:ext cx="34823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C355B7-C267-6B6A-1D5D-CC30D4E395FC}"/>
                </a:ext>
              </a:extLst>
            </p:cNvPr>
            <p:cNvCxnSpPr/>
            <p:nvPr/>
          </p:nvCxnSpPr>
          <p:spPr>
            <a:xfrm flipV="1">
              <a:off x="4625340" y="205740"/>
              <a:ext cx="0" cy="4335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6B58D14-0202-1CD9-6372-F1BB8CA642ED}"/>
                </a:ext>
              </a:extLst>
            </p:cNvPr>
            <p:cNvCxnSpPr/>
            <p:nvPr/>
          </p:nvCxnSpPr>
          <p:spPr>
            <a:xfrm flipH="1">
              <a:off x="1844040" y="205740"/>
              <a:ext cx="278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508BDE2-B660-AF2A-2B83-ABACC83C65BB}"/>
                </a:ext>
              </a:extLst>
            </p:cNvPr>
            <p:cNvCxnSpPr/>
            <p:nvPr/>
          </p:nvCxnSpPr>
          <p:spPr>
            <a:xfrm>
              <a:off x="4358640" y="2613660"/>
              <a:ext cx="26670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21A5D4F-D153-A8F0-C887-42D9504FCC01}"/>
                </a:ext>
              </a:extLst>
            </p:cNvPr>
            <p:cNvCxnSpPr/>
            <p:nvPr/>
          </p:nvCxnSpPr>
          <p:spPr>
            <a:xfrm>
              <a:off x="4358640" y="3726180"/>
              <a:ext cx="26670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 Box 67">
              <a:extLst>
                <a:ext uri="{FF2B5EF4-FFF2-40B4-BE49-F238E27FC236}">
                  <a16:creationId xmlns:a16="http://schemas.microsoft.com/office/drawing/2014/main" id="{145CCBE9-F0C6-9CD6-21A3-615AFD541934}"/>
                </a:ext>
              </a:extLst>
            </p:cNvPr>
            <p:cNvSpPr txBox="1"/>
            <p:nvPr/>
          </p:nvSpPr>
          <p:spPr>
            <a:xfrm>
              <a:off x="2339340" y="2293620"/>
              <a:ext cx="304800" cy="3124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3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US" sz="13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 Box 82">
              <a:extLst>
                <a:ext uri="{FF2B5EF4-FFF2-40B4-BE49-F238E27FC236}">
                  <a16:creationId xmlns:a16="http://schemas.microsoft.com/office/drawing/2014/main" id="{10184434-FD38-898B-8016-0ED8F18E2DD0}"/>
                </a:ext>
              </a:extLst>
            </p:cNvPr>
            <p:cNvSpPr txBox="1"/>
            <p:nvPr/>
          </p:nvSpPr>
          <p:spPr>
            <a:xfrm>
              <a:off x="1181100" y="3025140"/>
              <a:ext cx="304800" cy="3124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3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</a:t>
              </a:r>
              <a:endParaRPr lang="en-US" sz="13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 Box 83">
              <a:extLst>
                <a:ext uri="{FF2B5EF4-FFF2-40B4-BE49-F238E27FC236}">
                  <a16:creationId xmlns:a16="http://schemas.microsoft.com/office/drawing/2014/main" id="{26222E74-8AF3-3A7F-CE9A-52E5922BA37F}"/>
                </a:ext>
              </a:extLst>
            </p:cNvPr>
            <p:cNvSpPr txBox="1"/>
            <p:nvPr/>
          </p:nvSpPr>
          <p:spPr>
            <a:xfrm>
              <a:off x="1181100" y="4130040"/>
              <a:ext cx="304800" cy="3124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3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</a:t>
              </a:r>
              <a:endParaRPr lang="en-US" sz="13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Text Box 84">
              <a:extLst>
                <a:ext uri="{FF2B5EF4-FFF2-40B4-BE49-F238E27FC236}">
                  <a16:creationId xmlns:a16="http://schemas.microsoft.com/office/drawing/2014/main" id="{643C2884-6FE1-8A88-5CD1-1C1E629478C1}"/>
                </a:ext>
              </a:extLst>
            </p:cNvPr>
            <p:cNvSpPr txBox="1"/>
            <p:nvPr/>
          </p:nvSpPr>
          <p:spPr>
            <a:xfrm>
              <a:off x="2339340" y="3406140"/>
              <a:ext cx="304800" cy="3124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3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US" sz="13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8D7A828-EB8D-DF0A-1271-B3010E4C1ABA}"/>
                </a:ext>
              </a:extLst>
            </p:cNvPr>
            <p:cNvCxnSpPr/>
            <p:nvPr/>
          </p:nvCxnSpPr>
          <p:spPr>
            <a:xfrm>
              <a:off x="1139190" y="4091940"/>
              <a:ext cx="0" cy="4495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7E1EFB-0075-3DEC-0CB4-E42BBAAD9CF7}"/>
                </a:ext>
              </a:extLst>
            </p:cNvPr>
            <p:cNvCxnSpPr/>
            <p:nvPr/>
          </p:nvCxnSpPr>
          <p:spPr>
            <a:xfrm>
              <a:off x="1139190" y="4541520"/>
              <a:ext cx="34823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D34DA9-A2D5-C8B7-FC68-6208EE22592D}"/>
                </a:ext>
              </a:extLst>
            </p:cNvPr>
            <p:cNvCxnSpPr/>
            <p:nvPr/>
          </p:nvCxnSpPr>
          <p:spPr>
            <a:xfrm flipV="1">
              <a:off x="4621530" y="205740"/>
              <a:ext cx="0" cy="4335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BFD8A83-2AAA-9785-BD42-DC1ECDBE7335}"/>
                </a:ext>
              </a:extLst>
            </p:cNvPr>
            <p:cNvCxnSpPr/>
            <p:nvPr/>
          </p:nvCxnSpPr>
          <p:spPr>
            <a:xfrm flipH="1">
              <a:off x="1840230" y="205740"/>
              <a:ext cx="278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4A0E83F-CC7C-D323-88C2-FC99BA77DD26}"/>
                </a:ext>
              </a:extLst>
            </p:cNvPr>
            <p:cNvCxnSpPr/>
            <p:nvPr/>
          </p:nvCxnSpPr>
          <p:spPr>
            <a:xfrm>
              <a:off x="1139190" y="2979420"/>
              <a:ext cx="0" cy="38481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5A459B-7B7E-ED6D-E3FA-484A14FBE2CD}"/>
                </a:ext>
              </a:extLst>
            </p:cNvPr>
            <p:cNvCxnSpPr/>
            <p:nvPr/>
          </p:nvCxnSpPr>
          <p:spPr>
            <a:xfrm>
              <a:off x="1135380" y="4091940"/>
              <a:ext cx="0" cy="44958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19A5D4D-BC5D-2A54-0089-530AB4297C1B}"/>
                </a:ext>
              </a:extLst>
            </p:cNvPr>
            <p:cNvCxnSpPr/>
            <p:nvPr/>
          </p:nvCxnSpPr>
          <p:spPr>
            <a:xfrm>
              <a:off x="1135380" y="4541520"/>
              <a:ext cx="348234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372B43-90FD-9228-BC76-AA2091FD8D43}"/>
                </a:ext>
              </a:extLst>
            </p:cNvPr>
            <p:cNvCxnSpPr/>
            <p:nvPr/>
          </p:nvCxnSpPr>
          <p:spPr>
            <a:xfrm flipV="1">
              <a:off x="4617720" y="205740"/>
              <a:ext cx="0" cy="433578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B035D3-F1EF-CB87-68D5-87233F58AF39}"/>
                </a:ext>
              </a:extLst>
            </p:cNvPr>
            <p:cNvCxnSpPr/>
            <p:nvPr/>
          </p:nvCxnSpPr>
          <p:spPr>
            <a:xfrm flipH="1">
              <a:off x="1836420" y="205740"/>
              <a:ext cx="2781300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9906559-8A92-22B6-DDB0-F2A728BB954F}"/>
                </a:ext>
              </a:extLst>
            </p:cNvPr>
            <p:cNvSpPr/>
            <p:nvPr/>
          </p:nvSpPr>
          <p:spPr>
            <a:xfrm>
              <a:off x="438149" y="-3808"/>
              <a:ext cx="1409700" cy="40386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Begin</a:t>
              </a:r>
              <a:endPara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C664C5B-5045-7759-E199-8F25170E8DBA}"/>
                </a:ext>
              </a:extLst>
            </p:cNvPr>
            <p:cNvSpPr/>
            <p:nvPr/>
          </p:nvSpPr>
          <p:spPr>
            <a:xfrm>
              <a:off x="438149" y="636271"/>
              <a:ext cx="1409700" cy="609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3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Read time from RTC DS1307</a:t>
              </a:r>
              <a:endPara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5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722120" y="872358"/>
            <a:ext cx="3127049" cy="2899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5400" dirty="0">
                <a:cs typeface="Rajdhani" panose="020B0604020202020204" charset="0"/>
              </a:rPr>
              <a:t>Result</a:t>
            </a:r>
            <a:endParaRPr lang="vi-VN" sz="5400" dirty="0">
              <a:cs typeface="Rajdhani" panose="020B0604020202020204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1918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</a:t>
            </a:r>
            <a:r>
              <a:rPr lang="en-US" dirty="0"/>
              <a:t>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8842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Circuit simulation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847AC-9A4B-C2D1-8479-D8220CBB3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09" y="1174114"/>
            <a:ext cx="7530800" cy="35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2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9DE7-DFCC-61B6-28E2-5BAC41DF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3" name="5135292518681210270">
            <a:hlinkClick r:id="" action="ppaction://media"/>
            <a:extLst>
              <a:ext uri="{FF2B5EF4-FFF2-40B4-BE49-F238E27FC236}">
                <a16:creationId xmlns:a16="http://schemas.microsoft.com/office/drawing/2014/main" id="{7668720D-D489-3549-62D8-F7197F162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920" y="1128475"/>
            <a:ext cx="427481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10207" y="2247960"/>
            <a:ext cx="458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Learn more skills about programming microcontrollers and electronic circuits.</a:t>
            </a:r>
          </a:p>
        </p:txBody>
      </p:sp>
      <p:cxnSp>
        <p:nvCxnSpPr>
          <p:cNvPr id="4" name="Google Shape;1595;p41"/>
          <p:cNvCxnSpPr/>
          <p:nvPr/>
        </p:nvCxnSpPr>
        <p:spPr>
          <a:xfrm>
            <a:off x="4679552" y="2140239"/>
            <a:ext cx="0" cy="999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591;p41"/>
          <p:cNvSpPr/>
          <p:nvPr/>
        </p:nvSpPr>
        <p:spPr>
          <a:xfrm>
            <a:off x="4610252" y="2001639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" name="Google Shape;1591;p41"/>
          <p:cNvSpPr/>
          <p:nvPr/>
        </p:nvSpPr>
        <p:spPr>
          <a:xfrm>
            <a:off x="4610252" y="3140139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8852" y="2193590"/>
            <a:ext cx="4251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Development:</a:t>
            </a:r>
          </a:p>
          <a:p>
            <a:r>
              <a:rPr lang="en-US" sz="20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- Research and develop to be able to apply the product into practice.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023672" y="821776"/>
            <a:ext cx="5207843" cy="3499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THANK YOU FOR WATCHING</a:t>
            </a: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180467" y="1533727"/>
            <a:ext cx="2500555" cy="8763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iCielcUCHO-bOLD" pitchFamily="50" charset="0"/>
                <a:cs typeface="Rajdhani" panose="020B0604020202020204" charset="0"/>
              </a:rPr>
              <a:t>PROJECT INTRODUCTION</a:t>
            </a:r>
            <a:endParaRPr lang="vi-VN" dirty="0">
              <a:latin typeface="iCielcUCHO-bOLD" pitchFamily="50" charset="0"/>
              <a:cs typeface="Rajdhani" panose="020B0604020202020204" charset="0"/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2185094" y="2996095"/>
            <a:ext cx="2222408" cy="687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cs typeface="Rajdhani" panose="020B0604020202020204" charset="0"/>
              </a:rPr>
              <a:t>Algorithm flowchart</a:t>
            </a:r>
            <a:endParaRPr lang="vi-VN" dirty="0">
              <a:cs typeface="Rajdhani" panose="020B0604020202020204" charset="0"/>
            </a:endParaRP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4608769" y="1420355"/>
            <a:ext cx="3557769" cy="98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cs typeface="Rajdhani" panose="020B0604020202020204" charset="0"/>
              </a:rPr>
              <a:t>Some main components in the circuit</a:t>
            </a:r>
            <a:endParaRPr lang="vi-VN" dirty="0">
              <a:cs typeface="Rajdhani" panose="020B0604020202020204" charset="0"/>
            </a:endParaRP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441862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 panose="020B0604020202020204" charset="0"/>
                <a:cs typeface="Rajdhani" panose="020B0604020202020204" charset="0"/>
              </a:rPr>
              <a:t>03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373092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 panose="020B0604020202020204" charset="0"/>
                <a:cs typeface="Rajdhani" panose="020B0604020202020204" charset="0"/>
              </a:rPr>
              <a:t>01</a:t>
            </a: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3847038" y="1725905"/>
            <a:ext cx="70140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 panose="020B0604020202020204" charset="0"/>
                <a:cs typeface="Rajdhani" panose="020B0604020202020204" charset="0"/>
              </a:rPr>
              <a:t>02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127" name="Google Shape;127;p26"/>
          <p:cNvCxnSpPr>
            <a:cxnSpLocks/>
          </p:cNvCxnSpPr>
          <p:nvPr/>
        </p:nvCxnSpPr>
        <p:spPr>
          <a:xfrm>
            <a:off x="2118063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4595562" y="1611689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049293" y="165420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09;p25">
            <a:extLst>
              <a:ext uri="{FF2B5EF4-FFF2-40B4-BE49-F238E27FC236}">
                <a16:creationId xmlns:a16="http://schemas.microsoft.com/office/drawing/2014/main" id="{131FA96E-B19D-4136-9323-599E0D5FAEA7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sz="3000" dirty="0">
                <a:cs typeface="Rajdhani" panose="020B0604020202020204" charset="0"/>
              </a:rPr>
              <a:t>CONTENT</a:t>
            </a:r>
            <a:endParaRPr lang="vi-VN" sz="3000" dirty="0">
              <a:cs typeface="Rajdhani" panose="020B0604020202020204" charset="0"/>
            </a:endParaRPr>
          </a:p>
        </p:txBody>
      </p:sp>
      <p:sp>
        <p:nvSpPr>
          <p:cNvPr id="26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533073" y="2847800"/>
            <a:ext cx="3610927" cy="98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cs typeface="Rajdhani" panose="020B0604020202020204" charset="0"/>
              </a:rPr>
              <a:t>Result</a:t>
            </a:r>
            <a:endParaRPr lang="vi-VN" dirty="0">
              <a:cs typeface="Rajdhani" panose="020B0604020202020204" charset="0"/>
            </a:endParaRPr>
          </a:p>
        </p:txBody>
      </p:sp>
      <p:sp>
        <p:nvSpPr>
          <p:cNvPr id="27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36499" y="3153351"/>
            <a:ext cx="71188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 panose="020B0604020202020204" charset="0"/>
                <a:cs typeface="Rajdhani" panose="020B0604020202020204" charset="0"/>
              </a:rPr>
              <a:t>04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29" name="Google Shape;129;p26"/>
          <p:cNvCxnSpPr/>
          <p:nvPr/>
        </p:nvCxnSpPr>
        <p:spPr>
          <a:xfrm>
            <a:off x="5445666" y="3012791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Google Shape;117;p26">
            <a:extLst>
              <a:ext uri="{FF2B5EF4-FFF2-40B4-BE49-F238E27FC236}">
                <a16:creationId xmlns:a16="http://schemas.microsoft.com/office/drawing/2014/main" id="{1A49E287-8384-5133-CD48-946CC700A660}"/>
              </a:ext>
            </a:extLst>
          </p:cNvPr>
          <p:cNvSpPr txBox="1">
            <a:spLocks/>
          </p:cNvSpPr>
          <p:nvPr/>
        </p:nvSpPr>
        <p:spPr>
          <a:xfrm>
            <a:off x="3974905" y="4048716"/>
            <a:ext cx="2222408" cy="68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>
                <a:cs typeface="Rajdhani" panose="020B0604020202020204" charset="0"/>
              </a:rPr>
              <a:t>Conclusion</a:t>
            </a:r>
            <a:endParaRPr lang="vi-VN" dirty="0">
              <a:cs typeface="Rajdhani" panose="020B0604020202020204" charset="0"/>
            </a:endParaRPr>
          </a:p>
        </p:txBody>
      </p:sp>
      <p:sp>
        <p:nvSpPr>
          <p:cNvPr id="16" name="Google Shape;123;p26">
            <a:extLst>
              <a:ext uri="{FF2B5EF4-FFF2-40B4-BE49-F238E27FC236}">
                <a16:creationId xmlns:a16="http://schemas.microsoft.com/office/drawing/2014/main" id="{2030FA21-8081-5132-223C-19A954C37145}"/>
              </a:ext>
            </a:extLst>
          </p:cNvPr>
          <p:cNvSpPr txBox="1">
            <a:spLocks/>
          </p:cNvSpPr>
          <p:nvPr/>
        </p:nvSpPr>
        <p:spPr>
          <a:xfrm>
            <a:off x="3231673" y="4216921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>
                <a:latin typeface="Rajdhani" panose="020B0604020202020204" charset="0"/>
                <a:cs typeface="Rajdhani" panose="020B0604020202020204" charset="0"/>
              </a:rPr>
              <a:t>05</a:t>
            </a:r>
          </a:p>
        </p:txBody>
      </p:sp>
      <p:cxnSp>
        <p:nvCxnSpPr>
          <p:cNvPr id="17" name="Google Shape;127;p26">
            <a:extLst>
              <a:ext uri="{FF2B5EF4-FFF2-40B4-BE49-F238E27FC236}">
                <a16:creationId xmlns:a16="http://schemas.microsoft.com/office/drawing/2014/main" id="{FFF3B6FB-9B17-BFEB-279B-2C5F361D8C66}"/>
              </a:ext>
            </a:extLst>
          </p:cNvPr>
          <p:cNvCxnSpPr>
            <a:cxnSpLocks/>
          </p:cNvCxnSpPr>
          <p:nvPr/>
        </p:nvCxnSpPr>
        <p:spPr>
          <a:xfrm>
            <a:off x="3907874" y="4122036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21124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5521124" y="3111650"/>
            <a:ext cx="29057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15;p26"/>
          <p:cNvSpPr txBox="1">
            <a:spLocks noGrp="1"/>
          </p:cNvSpPr>
          <p:nvPr>
            <p:ph type="title"/>
          </p:nvPr>
        </p:nvSpPr>
        <p:spPr>
          <a:xfrm>
            <a:off x="196768" y="744106"/>
            <a:ext cx="5683171" cy="30893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>
                <a:latin typeface="iCielcUCHO-bOLD" pitchFamily="50" charset="0"/>
                <a:cs typeface="Rajdhani" panose="020B0604020202020204" charset="0"/>
              </a:rPr>
              <a:t>PROJECT INTRODUCTION</a:t>
            </a:r>
            <a:endParaRPr lang="vi-VN" dirty="0">
              <a:cs typeface="Rajdhani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4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iCielcUCHO-bOLD" pitchFamily="50" charset="0"/>
                <a:cs typeface="Rajdhani" panose="020B0604020202020204" charset="0"/>
              </a:rPr>
              <a:t>PROJECT INTRODUCTION</a:t>
            </a:r>
            <a:endParaRPr lang="vi-VN" dirty="0">
              <a:cs typeface="Rajdhani" panose="020B0604020202020204" charset="0"/>
            </a:endParaRPr>
          </a:p>
        </p:txBody>
      </p:sp>
      <p:sp>
        <p:nvSpPr>
          <p:cNvPr id="1591" name="Google Shape;1591;p41"/>
          <p:cNvSpPr/>
          <p:nvPr/>
        </p:nvSpPr>
        <p:spPr>
          <a:xfrm>
            <a:off x="5198831" y="2001639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592" name="Google Shape;1592;p41"/>
          <p:cNvSpPr/>
          <p:nvPr/>
        </p:nvSpPr>
        <p:spPr>
          <a:xfrm>
            <a:off x="5198831" y="3140114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594" name="Google Shape;1594;p41"/>
          <p:cNvSpPr txBox="1"/>
          <p:nvPr/>
        </p:nvSpPr>
        <p:spPr>
          <a:xfrm>
            <a:off x="5505001" y="2001639"/>
            <a:ext cx="3638999" cy="221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800" b="1" dirty="0">
                <a:solidFill>
                  <a:schemeClr val="lt2"/>
                </a:solidFill>
                <a:latin typeface="Rajdhani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Đèn tín hiệu giao thông là công cụ không thể thiếu trong hệ thống giao thông Việt Nam:      </a:t>
            </a:r>
          </a:p>
          <a:p>
            <a:pPr lvl="0">
              <a:spcAft>
                <a:spcPts val="1600"/>
              </a:spcAft>
            </a:pPr>
            <a:r>
              <a:rPr lang="en-US" sz="1800" b="1" dirty="0">
                <a:solidFill>
                  <a:schemeClr val="lt2"/>
                </a:solidFill>
                <a:latin typeface="Rajdhani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Giảm ùn tắc giao thông tại các nút giao, ngã ba.      </a:t>
            </a:r>
          </a:p>
          <a:p>
            <a:pPr lvl="0">
              <a:spcAft>
                <a:spcPts val="1600"/>
              </a:spcAft>
            </a:pPr>
            <a:r>
              <a:rPr lang="en-US" sz="1800" b="1" dirty="0">
                <a:solidFill>
                  <a:schemeClr val="lt2"/>
                </a:solidFill>
                <a:latin typeface="Rajdhani" panose="020B0604020202020204" charset="0"/>
                <a:ea typeface="Fira Sans Condensed Light"/>
                <a:cs typeface="Rajdhani" panose="020B0604020202020204" charset="0"/>
                <a:sym typeface="Fira Sans Condensed Light"/>
              </a:rPr>
              <a:t>Hạn chế tai nạn giao thông.   </a:t>
            </a:r>
          </a:p>
        </p:txBody>
      </p:sp>
      <p:cxnSp>
        <p:nvCxnSpPr>
          <p:cNvPr id="1595" name="Google Shape;1595;p41"/>
          <p:cNvCxnSpPr>
            <a:stCxn id="1591" idx="4"/>
            <a:endCxn id="1592" idx="0"/>
          </p:cNvCxnSpPr>
          <p:nvPr/>
        </p:nvCxnSpPr>
        <p:spPr>
          <a:xfrm>
            <a:off x="5268131" y="2140239"/>
            <a:ext cx="0" cy="999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6" name="Google Shape;1596;p41"/>
          <p:cNvSpPr/>
          <p:nvPr/>
        </p:nvSpPr>
        <p:spPr>
          <a:xfrm>
            <a:off x="5234821" y="2037651"/>
            <a:ext cx="66600" cy="6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597" name="Google Shape;1597;p41"/>
          <p:cNvSpPr/>
          <p:nvPr/>
        </p:nvSpPr>
        <p:spPr>
          <a:xfrm>
            <a:off x="5234821" y="3176151"/>
            <a:ext cx="66600" cy="6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2" name="Picture 2" descr="4 'ngộ nhận' khi gặp tín hiệu đèn giao thông">
            <a:extLst>
              <a:ext uri="{FF2B5EF4-FFF2-40B4-BE49-F238E27FC236}">
                <a16:creationId xmlns:a16="http://schemas.microsoft.com/office/drawing/2014/main" id="{325B6F44-E5B5-C94D-A103-D449DB92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" y="1354314"/>
            <a:ext cx="43592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30692" y="872358"/>
            <a:ext cx="4318477" cy="2899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5400" dirty="0">
                <a:cs typeface="Rajdhani" panose="020B0604020202020204" charset="0"/>
              </a:rPr>
              <a:t>The main components</a:t>
            </a:r>
            <a:endParaRPr lang="vi-VN" sz="5400" dirty="0">
              <a:cs typeface="Rajdhani" panose="020B0604020202020204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1918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</a:t>
            </a:r>
            <a:r>
              <a:rPr lang="en-US" dirty="0"/>
              <a:t>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8762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Main ingredient</a:t>
            </a:r>
            <a:endParaRPr dirty="0"/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5099952" y="1781544"/>
            <a:ext cx="4044048" cy="2165616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*PIC18f4550: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Manufactured by Microchip in the pic family.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Is an 8-bit microcontroller, 32KB program memory, 256B EEPROM,2KB SRAM.</a:t>
            </a:r>
          </a:p>
        </p:txBody>
      </p:sp>
      <p:cxnSp>
        <p:nvCxnSpPr>
          <p:cNvPr id="1754" name="Google Shape;1754;p44"/>
          <p:cNvCxnSpPr>
            <a:cxnSpLocks/>
          </p:cNvCxnSpPr>
          <p:nvPr/>
        </p:nvCxnSpPr>
        <p:spPr>
          <a:xfrm>
            <a:off x="4836421" y="2063432"/>
            <a:ext cx="0" cy="155955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Picture 5" descr="Vi Điều Khiển PIC18F4550-I/P DIP40">
            <a:extLst>
              <a:ext uri="{FF2B5EF4-FFF2-40B4-BE49-F238E27FC236}">
                <a16:creationId xmlns:a16="http://schemas.microsoft.com/office/drawing/2014/main" id="{079B13DA-9B4D-FCC1-E274-D3F953884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" y="1669418"/>
            <a:ext cx="2445660" cy="244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Vi điều khiển PIC18F4550 - Blog Mecsu">
            <a:extLst>
              <a:ext uri="{FF2B5EF4-FFF2-40B4-BE49-F238E27FC236}">
                <a16:creationId xmlns:a16="http://schemas.microsoft.com/office/drawing/2014/main" id="{54BA7247-11A2-421C-A442-4773DD930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419" y="1669418"/>
            <a:ext cx="2234779" cy="244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Main ingredient</a:t>
            </a:r>
            <a:endParaRPr dirty="0"/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5099952" y="1781544"/>
            <a:ext cx="3812554" cy="2375786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*Traffic light circuit: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Available in 3 colors: red, yellow, blue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Input voltage: 5V</a:t>
            </a:r>
          </a:p>
        </p:txBody>
      </p:sp>
      <p:cxnSp>
        <p:nvCxnSpPr>
          <p:cNvPr id="1754" name="Google Shape;1754;p44"/>
          <p:cNvCxnSpPr>
            <a:cxnSpLocks/>
          </p:cNvCxnSpPr>
          <p:nvPr/>
        </p:nvCxnSpPr>
        <p:spPr>
          <a:xfrm>
            <a:off x="4836421" y="2063432"/>
            <a:ext cx="0" cy="155955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Picture 5" descr="Module đèn led giao thông 5V Điện Tử 360(E360)">
            <a:extLst>
              <a:ext uri="{FF2B5EF4-FFF2-40B4-BE49-F238E27FC236}">
                <a16:creationId xmlns:a16="http://schemas.microsoft.com/office/drawing/2014/main" id="{2033D487-4A5F-168F-1DF6-B6DE2E57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1" y="1781544"/>
            <a:ext cx="3236994" cy="2157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32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Main ingredient</a:t>
            </a:r>
            <a:endParaRPr dirty="0"/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5099952" y="1781544"/>
            <a:ext cx="4044048" cy="1873321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*Led 7 segment: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Display numbers from 1-99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Color: Red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2000" b="1" dirty="0"/>
              <a:t>Number of pins: 10</a:t>
            </a:r>
          </a:p>
        </p:txBody>
      </p:sp>
      <p:cxnSp>
        <p:nvCxnSpPr>
          <p:cNvPr id="1754" name="Google Shape;1754;p44"/>
          <p:cNvCxnSpPr>
            <a:cxnSpLocks/>
          </p:cNvCxnSpPr>
          <p:nvPr/>
        </p:nvCxnSpPr>
        <p:spPr>
          <a:xfrm>
            <a:off x="4836421" y="2063432"/>
            <a:ext cx="0" cy="155955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Picture 5" descr="2-Digit 0.56&quot; 7-Segment Color Red LED Display Common Anode Arduino Module |  eBay">
            <a:extLst>
              <a:ext uri="{FF2B5EF4-FFF2-40B4-BE49-F238E27FC236}">
                <a16:creationId xmlns:a16="http://schemas.microsoft.com/office/drawing/2014/main" id="{B575127D-098D-3EF3-8328-1AEF5B1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75" y="1931521"/>
            <a:ext cx="1723344" cy="172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66C27F-84CA-99C8-97BE-963192BA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819" y="1931521"/>
            <a:ext cx="2154181" cy="172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0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Main ingredient</a:t>
            </a:r>
            <a:endParaRPr dirty="0"/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5940875" y="1781544"/>
            <a:ext cx="2925333" cy="2023301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800" b="1" dirty="0"/>
              <a:t>*Module RTC DS1307: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800" b="1" dirty="0"/>
              <a:t>Real-time reading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800" b="1" dirty="0"/>
              <a:t>Using I2C communication with pic</a:t>
            </a:r>
          </a:p>
        </p:txBody>
      </p:sp>
      <p:cxnSp>
        <p:nvCxnSpPr>
          <p:cNvPr id="1754" name="Google Shape;1754;p44"/>
          <p:cNvCxnSpPr>
            <a:cxnSpLocks/>
          </p:cNvCxnSpPr>
          <p:nvPr/>
        </p:nvCxnSpPr>
        <p:spPr>
          <a:xfrm>
            <a:off x="5839784" y="2063432"/>
            <a:ext cx="0" cy="155955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Picture 5" descr="Module thời gian DS1307 - storelinhkien.com">
            <a:extLst>
              <a:ext uri="{FF2B5EF4-FFF2-40B4-BE49-F238E27FC236}">
                <a16:creationId xmlns:a16="http://schemas.microsoft.com/office/drawing/2014/main" id="{0E061496-70C9-B837-CA1C-6F3E550221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1" y="1535612"/>
            <a:ext cx="2829870" cy="2829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0630509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251</Words>
  <Application>Microsoft Office PowerPoint</Application>
  <PresentationFormat>On-screen Show (16:9)</PresentationFormat>
  <Paragraphs>64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Anton</vt:lpstr>
      <vt:lpstr>Rajdhani</vt:lpstr>
      <vt:lpstr>Advent Pro Light</vt:lpstr>
      <vt:lpstr>Fira Sans Condensed Light</vt:lpstr>
      <vt:lpstr>Times New Roman</vt:lpstr>
      <vt:lpstr>iCielcUCHO-bOLD</vt:lpstr>
      <vt:lpstr>Ai Tech Agency by Slidesgo</vt:lpstr>
      <vt:lpstr>3 base project Traffic light circuit design</vt:lpstr>
      <vt:lpstr>PROJECT INTRODUCTION</vt:lpstr>
      <vt:lpstr>01</vt:lpstr>
      <vt:lpstr>PROJECT INTRODUCTION</vt:lpstr>
      <vt:lpstr>The main components</vt:lpstr>
      <vt:lpstr>Main ingredient</vt:lpstr>
      <vt:lpstr>Main ingredient</vt:lpstr>
      <vt:lpstr>Main ingredient</vt:lpstr>
      <vt:lpstr>Main ingredient</vt:lpstr>
      <vt:lpstr>Algorithm flowchart</vt:lpstr>
      <vt:lpstr>PowerPoint Presentation</vt:lpstr>
      <vt:lpstr>Result</vt:lpstr>
      <vt:lpstr>Circuit simulation</vt:lpstr>
      <vt:lpstr>Video demo</vt:lpstr>
      <vt:lpstr>CONCLUSION</vt:lpstr>
      <vt:lpstr>THANK 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FOUR MAIN COMPONENTS OF A COMPUTER SYSTEM</dc:title>
  <dc:creator>Admin</dc:creator>
  <cp:lastModifiedBy>TV Thanh</cp:lastModifiedBy>
  <cp:revision>32</cp:revision>
  <dcterms:modified xsi:type="dcterms:W3CDTF">2022-06-04T18:21:24Z</dcterms:modified>
</cp:coreProperties>
</file>